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70" r:id="rId4"/>
    <p:sldId id="271" r:id="rId5"/>
    <p:sldId id="262" r:id="rId6"/>
    <p:sldId id="263" r:id="rId7"/>
    <p:sldId id="269" r:id="rId8"/>
    <p:sldId id="272" r:id="rId9"/>
  </p:sldIdLst>
  <p:sldSz cx="9144000" cy="6858000" type="screen4x3"/>
  <p:notesSz cx="6867525" cy="9993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66"/>
    <a:srgbClr val="CC3399"/>
    <a:srgbClr val="CC00FF"/>
    <a:srgbClr val="33CCFF"/>
    <a:srgbClr val="3399FF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D305FA-4221-8A14-BE60-9589915B819A}" v="69" dt="2025-09-29T11:46:23.9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>
      <p:cViewPr varScale="1">
        <p:scale>
          <a:sx n="78" d="100"/>
          <a:sy n="78" d="100"/>
        </p:scale>
        <p:origin x="160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928" cy="499666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0008" y="0"/>
            <a:ext cx="2975928" cy="499666"/>
          </a:xfrm>
          <a:prstGeom prst="rect">
            <a:avLst/>
          </a:prstGeom>
        </p:spPr>
        <p:txBody>
          <a:bodyPr vert="horz" lIns="96341" tIns="48171" rIns="96341" bIns="48171" rtlCol="0"/>
          <a:lstStyle>
            <a:lvl1pPr algn="r">
              <a:defRPr sz="1300"/>
            </a:lvl1pPr>
          </a:lstStyle>
          <a:p>
            <a:fld id="{1AC5FC5C-AA58-47A1-A3AE-9981C5C3AA9F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91913"/>
            <a:ext cx="2975928" cy="499666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0008" y="9491913"/>
            <a:ext cx="2975928" cy="499666"/>
          </a:xfrm>
          <a:prstGeom prst="rect">
            <a:avLst/>
          </a:prstGeom>
        </p:spPr>
        <p:txBody>
          <a:bodyPr vert="horz" lIns="96341" tIns="48171" rIns="96341" bIns="48171" rtlCol="0" anchor="b"/>
          <a:lstStyle>
            <a:lvl1pPr algn="r">
              <a:defRPr sz="1300"/>
            </a:lvl1pPr>
          </a:lstStyle>
          <a:p>
            <a:fld id="{C05002E1-41DB-4B1A-960C-F0B2BE133AC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656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375" y="0"/>
            <a:ext cx="2976563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BF4D90-5E9F-4A95-897E-DB4B669522C3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1249363"/>
            <a:ext cx="4495800" cy="3371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388" y="4808538"/>
            <a:ext cx="5492750" cy="3935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1663"/>
            <a:ext cx="297656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375" y="9491663"/>
            <a:ext cx="297656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6FC7FD-549B-42B7-A848-222C91ED59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166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FC7FD-549B-42B7-A848-222C91ED59F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107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6FC7FD-549B-42B7-A848-222C91ED59F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8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CCA3C-400C-4560-82F3-133352490348}" type="datetimeFigureOut">
              <a:rPr lang="en-US" smtClean="0"/>
              <a:pPr/>
              <a:t>9/29/2025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39707-A3B3-4324-ACE8-69FFD1DE6D9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hyperlink" Target="https://www.blackmore.essex.sch.uk/class-1-2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hyperlink" Target="https://www.blackmore.essex.sch.uk/phonics-13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642918"/>
            <a:ext cx="7772400" cy="1470025"/>
          </a:xfrm>
        </p:spPr>
        <p:txBody>
          <a:bodyPr>
            <a:normAutofit/>
          </a:bodyPr>
          <a:lstStyle/>
          <a:p>
            <a:r>
              <a:rPr lang="en-GB" sz="6000" b="1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Transition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8710" y="2539889"/>
            <a:ext cx="6400800" cy="1752600"/>
          </a:xfrm>
        </p:spPr>
        <p:txBody>
          <a:bodyPr>
            <a:normAutofit/>
          </a:bodyPr>
          <a:lstStyle/>
          <a:p>
            <a:r>
              <a:rPr lang="en-GB" sz="5000" u="sng" dirty="0">
                <a:solidFill>
                  <a:schemeClr val="tx1"/>
                </a:solidFill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Welcome to Year 1</a:t>
            </a:r>
          </a:p>
          <a:p>
            <a:endParaRPr lang="en-GB" sz="5000" dirty="0"/>
          </a:p>
          <a:p>
            <a:endParaRPr lang="en-GB" sz="5000" dirty="0"/>
          </a:p>
        </p:txBody>
      </p:sp>
      <p:pic>
        <p:nvPicPr>
          <p:cNvPr id="4" name="Picture 7" descr="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88913"/>
            <a:ext cx="1728788" cy="1400175"/>
          </a:xfrm>
          <a:prstGeom prst="rect">
            <a:avLst/>
          </a:prstGeom>
          <a:noFill/>
        </p:spPr>
      </p:pic>
      <p:pic>
        <p:nvPicPr>
          <p:cNvPr id="6" name="Picture 2" descr="MC900281179[1]">
            <a:extLst>
              <a:ext uri="{FF2B5EF4-FFF2-40B4-BE49-F238E27FC236}">
                <a16:creationId xmlns:a16="http://schemas.microsoft.com/office/drawing/2014/main" id="{B17CE19E-8B7C-54E5-7424-736D89DC7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38963" y="5546725"/>
            <a:ext cx="1681162" cy="920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3"/>
            <a:ext cx="1499469" cy="1214446"/>
          </a:xfrm>
          <a:prstGeom prst="rect">
            <a:avLst/>
          </a:prstGeom>
          <a:noFill/>
        </p:spPr>
      </p:pic>
      <p:pic>
        <p:nvPicPr>
          <p:cNvPr id="5" name="Picture 2" descr="MC900281179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8963" y="5546725"/>
            <a:ext cx="1681162" cy="92075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713751" y="556134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The Learning Environment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2910" y="1844824"/>
            <a:ext cx="7858180" cy="54476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200" b="1" u="sng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Autumn 1 </a:t>
            </a:r>
            <a:r>
              <a:rPr lang="en-GB" sz="2200" b="1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  </a:t>
            </a: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A gradual and smooth transition from the EYFS curriculum to the national curriculum</a:t>
            </a:r>
          </a:p>
          <a:p>
            <a:pPr>
              <a:buFont typeface="Arial" pitchFamily="34" charset="0"/>
              <a:buChar char="•"/>
            </a:pP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GB" sz="2200" b="1" u="sng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Autumn 2  </a:t>
            </a: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Moving towards a more structured learning environment</a:t>
            </a:r>
          </a:p>
          <a:p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-sustained listening on the carpet</a:t>
            </a:r>
          </a:p>
          <a:p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-nurturing the children’s independence</a:t>
            </a:r>
          </a:p>
          <a:p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-the ability to sustain attention to learning tasks</a:t>
            </a:r>
          </a:p>
          <a:p>
            <a:r>
              <a:rPr lang="en-GB" sz="2200" dirty="0">
                <a:latin typeface="Leelawadee UI Semilight"/>
                <a:cs typeface="Leelawadee UI Semilight"/>
              </a:rPr>
              <a:t>-the ability to persevere at learning tasks </a:t>
            </a:r>
          </a:p>
          <a:p>
            <a:endParaRPr lang="en-GB" sz="2200" dirty="0">
              <a:latin typeface="Leelawadee UI Semilight"/>
              <a:cs typeface="Leelawadee UI Semilight"/>
            </a:endParaRPr>
          </a:p>
          <a:p>
            <a:endParaRPr lang="en-GB" sz="2200" dirty="0">
              <a:latin typeface="Leelawadee UI Semilight"/>
              <a:cs typeface="Leelawadee UI Semilight"/>
            </a:endParaRPr>
          </a:p>
          <a:p>
            <a:r>
              <a:rPr lang="en-GB" sz="2200" b="1" dirty="0">
                <a:latin typeface="Leelawadee UI Semilight"/>
                <a:cs typeface="Leelawadee UI Semilight"/>
              </a:rPr>
              <a:t>Our teaching Team</a:t>
            </a:r>
          </a:p>
          <a:p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Miss Bellamy, Mrs Duckett, Mrs Wiles &amp; Mrs </a:t>
            </a:r>
            <a:r>
              <a:rPr lang="en-GB" sz="2200" dirty="0" err="1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Sawkins</a:t>
            </a: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4BB24A-09FC-0A41-605A-E5E7728B7A5C}"/>
              </a:ext>
            </a:extLst>
          </p:cNvPr>
          <p:cNvSpPr txBox="1"/>
          <p:nvPr/>
        </p:nvSpPr>
        <p:spPr>
          <a:xfrm>
            <a:off x="1367644" y="476672"/>
            <a:ext cx="64087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u="sng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The National Curriculum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288D82-4911-5C3C-F9FD-A6397A20BA3C}"/>
              </a:ext>
            </a:extLst>
          </p:cNvPr>
          <p:cNvSpPr txBox="1"/>
          <p:nvPr/>
        </p:nvSpPr>
        <p:spPr>
          <a:xfrm>
            <a:off x="395536" y="1340768"/>
            <a:ext cx="7858180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A structured week consisting of the following subjects:</a:t>
            </a:r>
          </a:p>
          <a:p>
            <a:endParaRPr lang="en-GB" sz="20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Phonics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Maths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English (reading, writing, handwriting)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PE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Science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Art / D.T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Geography / History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Music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Computing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RE</a:t>
            </a:r>
          </a:p>
          <a:p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PSHE</a:t>
            </a:r>
          </a:p>
          <a:p>
            <a:pPr>
              <a:buFont typeface="Arial" pitchFamily="34" charset="0"/>
              <a:buChar char="•"/>
            </a:pPr>
            <a:endParaRPr lang="en-GB" sz="20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Please use the class website for learning updates:</a:t>
            </a:r>
          </a:p>
          <a:p>
            <a:pPr>
              <a:buFont typeface="Arial" pitchFamily="34" charset="0"/>
              <a:buChar char="•"/>
            </a:pPr>
            <a:r>
              <a:rPr lang="en-GB" sz="2000" dirty="0">
                <a:hlinkClick r:id="rId2"/>
              </a:rPr>
              <a:t>Class 1 | Blackmore Primary School</a:t>
            </a:r>
            <a:endParaRPr lang="en-GB" sz="20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endParaRPr lang="en-GB" dirty="0"/>
          </a:p>
        </p:txBody>
      </p:sp>
      <p:pic>
        <p:nvPicPr>
          <p:cNvPr id="7" name="Picture 2" descr="MC900281179[1]">
            <a:extLst>
              <a:ext uri="{FF2B5EF4-FFF2-40B4-BE49-F238E27FC236}">
                <a16:creationId xmlns:a16="http://schemas.microsoft.com/office/drawing/2014/main" id="{F5710D4C-0190-530F-19CD-341BECF6E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8963" y="5546725"/>
            <a:ext cx="1681162" cy="920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6154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4BB24A-09FC-0A41-605A-E5E7728B7A5C}"/>
              </a:ext>
            </a:extLst>
          </p:cNvPr>
          <p:cNvSpPr txBox="1"/>
          <p:nvPr/>
        </p:nvSpPr>
        <p:spPr>
          <a:xfrm>
            <a:off x="1370832" y="984503"/>
            <a:ext cx="64087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600" b="1" u="sng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Phonics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288D82-4911-5C3C-F9FD-A6397A20BA3C}"/>
              </a:ext>
            </a:extLst>
          </p:cNvPr>
          <p:cNvSpPr txBox="1"/>
          <p:nvPr/>
        </p:nvSpPr>
        <p:spPr>
          <a:xfrm>
            <a:off x="523875" y="1980320"/>
            <a:ext cx="785818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ELS Phonics scheme (building on Class R learning)</a:t>
            </a:r>
          </a:p>
          <a:p>
            <a:pPr>
              <a:buFont typeface="Arial" pitchFamily="34" charset="0"/>
              <a:buChar char="•"/>
            </a:pP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Daily phonics (pace, reading, writing, tricky words)</a:t>
            </a:r>
          </a:p>
          <a:p>
            <a:pPr>
              <a:buFont typeface="Arial" pitchFamily="34" charset="0"/>
              <a:buChar char="•"/>
            </a:pP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Please use class website for phonics information/ useful tools &amp; resources to use at home:</a:t>
            </a:r>
          </a:p>
          <a:p>
            <a:pPr>
              <a:buFont typeface="Arial" pitchFamily="34" charset="0"/>
              <a:buChar char="•"/>
            </a:pPr>
            <a:r>
              <a:rPr lang="en-GB" sz="2200" dirty="0">
                <a:hlinkClick r:id="rId2"/>
              </a:rPr>
              <a:t>Phonics | Blackmore Primary School</a:t>
            </a:r>
            <a:endParaRPr lang="en-GB" sz="2200" dirty="0"/>
          </a:p>
          <a:p>
            <a:pPr>
              <a:buFont typeface="Arial" pitchFamily="34" charset="0"/>
              <a:buChar char="•"/>
            </a:pP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Currently in a period of transition (review &amp; assessment)</a:t>
            </a:r>
          </a:p>
          <a:p>
            <a:pPr>
              <a:buFont typeface="Arial" pitchFamily="34" charset="0"/>
              <a:buChar char="•"/>
            </a:pPr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June 2026 – Statutory Phonics screening</a:t>
            </a:r>
          </a:p>
          <a:p>
            <a:pPr>
              <a:buFont typeface="Arial" pitchFamily="34" charset="0"/>
              <a:buChar char="•"/>
            </a:pPr>
            <a:endParaRPr lang="en-GB" sz="20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endParaRPr lang="en-GB" sz="2200" dirty="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</p:txBody>
      </p:sp>
      <p:pic>
        <p:nvPicPr>
          <p:cNvPr id="2" name="Picture 2" descr="MC900281179[1]">
            <a:extLst>
              <a:ext uri="{FF2B5EF4-FFF2-40B4-BE49-F238E27FC236}">
                <a16:creationId xmlns:a16="http://schemas.microsoft.com/office/drawing/2014/main" id="{4C71875A-E77A-29F6-DE75-B1B97D5E48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8963" y="5546725"/>
            <a:ext cx="1681162" cy="920750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DE220B-663B-DFBD-D6DD-06B128AC6BA4}"/>
              </a:ext>
            </a:extLst>
          </p:cNvPr>
          <p:cNvSpPr txBox="1"/>
          <p:nvPr/>
        </p:nvSpPr>
        <p:spPr>
          <a:xfrm>
            <a:off x="523874" y="266849"/>
            <a:ext cx="592033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The Next Step... </a:t>
            </a:r>
          </a:p>
        </p:txBody>
      </p:sp>
    </p:spTree>
    <p:extLst>
      <p:ext uri="{BB962C8B-B14F-4D97-AF65-F5344CB8AC3E}">
        <p14:creationId xmlns:p14="http://schemas.microsoft.com/office/powerpoint/2010/main" val="548248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5733290"/>
            <a:ext cx="1223814" cy="991188"/>
          </a:xfrm>
          <a:prstGeom prst="rect">
            <a:avLst/>
          </a:prstGeom>
          <a:noFill/>
        </p:spPr>
      </p:pic>
      <p:pic>
        <p:nvPicPr>
          <p:cNvPr id="5" name="Picture 2" descr="MC900281179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38988" y="188914"/>
            <a:ext cx="1681162" cy="9207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23850" y="321400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The Next Step...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88376" y="688517"/>
            <a:ext cx="4143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English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0032" y="1476781"/>
            <a:ext cx="8120091" cy="48013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4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Nurturing independence &amp; writing stamina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4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Using phonics skills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4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Handwriting (letter formation, letter size, presentation)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4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Punctuation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4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Writing confidence – adjectives, vocabulary, imagination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400" dirty="0">
                <a:latin typeface="Leelawadee UI Semilight"/>
                <a:cs typeface="Leelawadee UI Semilight"/>
              </a:rPr>
              <a:t>The Literacy Tree Scheme – teach English through quality and engaging texts that inspire reading and writing </a:t>
            </a:r>
            <a:r>
              <a:rPr lang="en-GB" sz="2400">
                <a:latin typeface="Leelawadee UI Semilight"/>
                <a:cs typeface="Leelawadee UI Semilight"/>
              </a:rPr>
              <a:t>(information will be updated on the class page)</a:t>
            </a:r>
            <a:endParaRPr lang="en-GB" sz="2400"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304" y="260648"/>
            <a:ext cx="1439838" cy="116614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67544" y="309136"/>
            <a:ext cx="5000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The Next Step...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1124744"/>
            <a:ext cx="8501122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Maths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Place value (building to within 100)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Counting forwards and backwards (within 100)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Counting in 2s, 5s, 10s…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Addition, subtraction, multiplication, division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Time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Shape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Measures (capacity, lengths, weight)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Handling data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Money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0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Simple fractions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en-GB" sz="2400" dirty="0">
              <a:latin typeface="Comic Sans MS" pitchFamily="66" charset="0"/>
            </a:endParaRPr>
          </a:p>
          <a:p>
            <a:endParaRPr lang="en-GB" sz="2400" b="1" dirty="0">
              <a:latin typeface="Comic Sans MS" pitchFamily="66" charset="0"/>
            </a:endParaRPr>
          </a:p>
        </p:txBody>
      </p:sp>
      <p:pic>
        <p:nvPicPr>
          <p:cNvPr id="2" name="Picture 2" descr="MC900281179[1]">
            <a:extLst>
              <a:ext uri="{FF2B5EF4-FFF2-40B4-BE49-F238E27FC236}">
                <a16:creationId xmlns:a16="http://schemas.microsoft.com/office/drawing/2014/main" id="{EBB4311D-E107-F63D-2219-DD04F14CA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8963" y="5546725"/>
            <a:ext cx="1681162" cy="920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6632"/>
            <a:ext cx="1330035" cy="1077218"/>
          </a:xfrm>
          <a:prstGeom prst="rect">
            <a:avLst/>
          </a:prstGeom>
          <a:noFill/>
        </p:spPr>
      </p:pic>
      <p:pic>
        <p:nvPicPr>
          <p:cNvPr id="5" name="Picture 2" descr="MC900281179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8963" y="5546725"/>
            <a:ext cx="1681162" cy="92075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547664" y="398145"/>
            <a:ext cx="8358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How can you support your child at home?</a:t>
            </a:r>
          </a:p>
          <a:p>
            <a:endParaRPr lang="en-GB" sz="36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3875" y="1340768"/>
            <a:ext cx="7572428" cy="55861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200" dirty="0">
                <a:latin typeface="Leelawadee UI Semilight"/>
                <a:cs typeface="Leelawadee UI Semilight"/>
              </a:rPr>
              <a:t>Reading  (four times a week linked to our phonics scheme)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Word Cards (recap/ recall previous learning)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Utilise the class page resources to support your own knowledge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200" dirty="0">
                <a:latin typeface="Leelawadee UI Semilight"/>
                <a:cs typeface="Leelawadee UI Semilight"/>
              </a:rPr>
              <a:t>Writing – encourage independence (help nurture their writing stamina, their phonics skills, their self esteem)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Basic number work – counting (forwards and backwards), handling money, time (clocks), encourage problem solving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sz="2200" dirty="0" err="1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WhiteRose</a:t>
            </a:r>
            <a:r>
              <a:rPr lang="en-GB" sz="2200" dirty="0">
                <a:latin typeface="Leelawadee UI Semilight" panose="020B0402040204020203" pitchFamily="34" charset="-34"/>
                <a:cs typeface="Leelawadee UI Semilight" panose="020B0402040204020203" pitchFamily="34" charset="-34"/>
              </a:rPr>
              <a:t> App “1 minute Maths”</a:t>
            </a:r>
          </a:p>
          <a:p>
            <a:pPr>
              <a:lnSpc>
                <a:spcPct val="150000"/>
              </a:lnSpc>
            </a:pPr>
            <a:endParaRPr lang="en-GB" sz="2400" dirty="0"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endParaRPr lang="en-GB" sz="24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8710" y="2539889"/>
            <a:ext cx="6400800" cy="1752600"/>
          </a:xfrm>
        </p:spPr>
        <p:txBody>
          <a:bodyPr>
            <a:normAutofit/>
          </a:bodyPr>
          <a:lstStyle/>
          <a:p>
            <a:endParaRPr lang="en-GB" sz="5000" u="sng" dirty="0">
              <a:solidFill>
                <a:schemeClr val="tx1"/>
              </a:solidFill>
              <a:latin typeface="Leelawadee UI Semilight" panose="020B0402040204020203" pitchFamily="34" charset="-34"/>
              <a:cs typeface="Leelawadee UI Semilight" panose="020B0402040204020203" pitchFamily="34" charset="-34"/>
            </a:endParaRPr>
          </a:p>
          <a:p>
            <a:endParaRPr lang="en-GB" sz="5000" dirty="0"/>
          </a:p>
          <a:p>
            <a:endParaRPr lang="en-GB" sz="5000" dirty="0"/>
          </a:p>
        </p:txBody>
      </p:sp>
      <p:pic>
        <p:nvPicPr>
          <p:cNvPr id="4" name="Picture 7" descr="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5756" y="1412776"/>
            <a:ext cx="4392488" cy="35575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55103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1282</TotalTime>
  <Words>389</Words>
  <Application>Microsoft Office PowerPoint</Application>
  <PresentationFormat>On-screen Show (4:3)</PresentationFormat>
  <Paragraphs>74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Comic Sans MS</vt:lpstr>
      <vt:lpstr>Leelawadee UI Semilight</vt:lpstr>
      <vt:lpstr>Office Theme</vt:lpstr>
      <vt:lpstr>Transition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Transition</dc:title>
  <dc:creator>lbellamy</dc:creator>
  <cp:lastModifiedBy>L Bellamy</cp:lastModifiedBy>
  <cp:revision>81</cp:revision>
  <dcterms:created xsi:type="dcterms:W3CDTF">2014-07-02T06:39:03Z</dcterms:created>
  <dcterms:modified xsi:type="dcterms:W3CDTF">2025-09-29T19:01:45Z</dcterms:modified>
</cp:coreProperties>
</file>